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 области производства готовой продукции</c:v>
                </c:pt>
                <c:pt idx="1">
                  <c:v>в сфере услуг</c:v>
                </c:pt>
                <c:pt idx="2">
                  <c:v>в области производства машин и оборудования</c:v>
                </c:pt>
                <c:pt idx="3">
                  <c:v>в области изготовления комплектующих, узлов</c:v>
                </c:pt>
                <c:pt idx="4">
                  <c:v>в области производства материалов</c:v>
                </c:pt>
                <c:pt idx="5">
                  <c:v>в сфере разработки ПО</c:v>
                </c:pt>
                <c:pt idx="6">
                  <c:v>в сфере добычи и переработки сырья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37.799999999999997</c:v>
                </c:pt>
                <c:pt idx="1">
                  <c:v>28.8</c:v>
                </c:pt>
                <c:pt idx="2">
                  <c:v>27.3</c:v>
                </c:pt>
                <c:pt idx="3">
                  <c:v>25</c:v>
                </c:pt>
                <c:pt idx="4">
                  <c:v>23.3</c:v>
                </c:pt>
                <c:pt idx="5">
                  <c:v>22.1</c:v>
                </c:pt>
                <c:pt idx="6">
                  <c:v>15.1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57-4299-A61C-21A30F5E3B4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Нет, но планируем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 области производства готовой продукции</c:v>
                </c:pt>
                <c:pt idx="1">
                  <c:v>в сфере услуг</c:v>
                </c:pt>
                <c:pt idx="2">
                  <c:v>в области производства машин и оборудования</c:v>
                </c:pt>
                <c:pt idx="3">
                  <c:v>в области изготовления комплектующих, узлов</c:v>
                </c:pt>
                <c:pt idx="4">
                  <c:v>в области производства материалов</c:v>
                </c:pt>
                <c:pt idx="5">
                  <c:v>в сфере разработки ПО</c:v>
                </c:pt>
                <c:pt idx="6">
                  <c:v>в сфере добычи и переработки сырья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14.6</c:v>
                </c:pt>
                <c:pt idx="1">
                  <c:v>16.2</c:v>
                </c:pt>
                <c:pt idx="2">
                  <c:v>19.3</c:v>
                </c:pt>
                <c:pt idx="3">
                  <c:v>20</c:v>
                </c:pt>
                <c:pt idx="4">
                  <c:v>8.1999999999999993</c:v>
                </c:pt>
                <c:pt idx="5">
                  <c:v>14.3</c:v>
                </c:pt>
                <c:pt idx="6">
                  <c:v>9.6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B57-4299-A61C-21A30F5E3B4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Нет, и не планируем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 области производства готовой продукции</c:v>
                </c:pt>
                <c:pt idx="1">
                  <c:v>в сфере услуг</c:v>
                </c:pt>
                <c:pt idx="2">
                  <c:v>в области производства машин и оборудования</c:v>
                </c:pt>
                <c:pt idx="3">
                  <c:v>в области изготовления комплектующих, узлов</c:v>
                </c:pt>
                <c:pt idx="4">
                  <c:v>в области производства материалов</c:v>
                </c:pt>
                <c:pt idx="5">
                  <c:v>в сфере разработки ПО</c:v>
                </c:pt>
                <c:pt idx="6">
                  <c:v>в сфере добычи и переработки сырья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47.6</c:v>
                </c:pt>
                <c:pt idx="1">
                  <c:v>55</c:v>
                </c:pt>
                <c:pt idx="2">
                  <c:v>53.4</c:v>
                </c:pt>
                <c:pt idx="3">
                  <c:v>55</c:v>
                </c:pt>
                <c:pt idx="4">
                  <c:v>68.5</c:v>
                </c:pt>
                <c:pt idx="5">
                  <c:v>63.6</c:v>
                </c:pt>
                <c:pt idx="6">
                  <c:v>75.3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B57-4299-A61C-21A30F5E3B4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41508608"/>
        <c:axId val="141510144"/>
      </c:barChart>
      <c:catAx>
        <c:axId val="1415086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41510144"/>
        <c:crosses val="autoZero"/>
        <c:auto val="1"/>
        <c:lblAlgn val="ctr"/>
        <c:lblOffset val="100"/>
        <c:noMultiLvlLbl val="0"/>
      </c:catAx>
      <c:valAx>
        <c:axId val="14151014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4150860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Воспользовались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 области производства готовой продукции</c:v>
                </c:pt>
                <c:pt idx="1">
                  <c:v>в сфере услуг</c:v>
                </c:pt>
                <c:pt idx="2">
                  <c:v>в области производства машин и оборудования</c:v>
                </c:pt>
                <c:pt idx="3">
                  <c:v>в области изготовления комплектующих, узлов</c:v>
                </c:pt>
                <c:pt idx="4">
                  <c:v>в области производства материалов</c:v>
                </c:pt>
                <c:pt idx="5">
                  <c:v>в сфере разработки ПО</c:v>
                </c:pt>
                <c:pt idx="6">
                  <c:v>в сфере добычи и переработки сырья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6.5</c:v>
                </c:pt>
                <c:pt idx="1">
                  <c:v>0.8</c:v>
                </c:pt>
                <c:pt idx="2">
                  <c:v>5.8</c:v>
                </c:pt>
                <c:pt idx="3">
                  <c:v>5.7</c:v>
                </c:pt>
                <c:pt idx="4">
                  <c:v>7.3</c:v>
                </c:pt>
                <c:pt idx="5">
                  <c:v>2.5</c:v>
                </c:pt>
                <c:pt idx="6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5F-4787-9A31-4832143F58B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Да, актуальна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 области производства готовой продукции</c:v>
                </c:pt>
                <c:pt idx="1">
                  <c:v>в сфере услуг</c:v>
                </c:pt>
                <c:pt idx="2">
                  <c:v>в области производства машин и оборудования</c:v>
                </c:pt>
                <c:pt idx="3">
                  <c:v>в области изготовления комплектующих, узлов</c:v>
                </c:pt>
                <c:pt idx="4">
                  <c:v>в области производства материалов</c:v>
                </c:pt>
                <c:pt idx="5">
                  <c:v>в сфере разработки ПО</c:v>
                </c:pt>
                <c:pt idx="6">
                  <c:v>в сфере добычи и переработки сырья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30.6</c:v>
                </c:pt>
                <c:pt idx="1">
                  <c:v>19.8</c:v>
                </c:pt>
                <c:pt idx="2">
                  <c:v>21.5</c:v>
                </c:pt>
                <c:pt idx="3">
                  <c:v>22</c:v>
                </c:pt>
                <c:pt idx="4">
                  <c:v>15.4</c:v>
                </c:pt>
                <c:pt idx="5">
                  <c:v>10.8</c:v>
                </c:pt>
                <c:pt idx="6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C5F-4787-9A31-4832143F58B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Нет, не актуальна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 области производства готовой продукции</c:v>
                </c:pt>
                <c:pt idx="1">
                  <c:v>в сфере услуг</c:v>
                </c:pt>
                <c:pt idx="2">
                  <c:v>в области производства машин и оборудования</c:v>
                </c:pt>
                <c:pt idx="3">
                  <c:v>в области изготовления комплектующих, узлов</c:v>
                </c:pt>
                <c:pt idx="4">
                  <c:v>в области производства материалов</c:v>
                </c:pt>
                <c:pt idx="5">
                  <c:v>в сфере разработки ПО</c:v>
                </c:pt>
                <c:pt idx="6">
                  <c:v>в сфере добычи и переработки сырья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62.9</c:v>
                </c:pt>
                <c:pt idx="1">
                  <c:v>79.3</c:v>
                </c:pt>
                <c:pt idx="2">
                  <c:v>72.7</c:v>
                </c:pt>
                <c:pt idx="3">
                  <c:v>72.400000000000006</c:v>
                </c:pt>
                <c:pt idx="4">
                  <c:v>77.2</c:v>
                </c:pt>
                <c:pt idx="5">
                  <c:v>86.7</c:v>
                </c:pt>
                <c:pt idx="6">
                  <c:v>84.8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C5F-4787-9A31-4832143F58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44483456"/>
        <c:axId val="144484992"/>
      </c:barChart>
      <c:catAx>
        <c:axId val="1444834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44484992"/>
        <c:crosses val="autoZero"/>
        <c:auto val="1"/>
        <c:lblAlgn val="ctr"/>
        <c:lblOffset val="100"/>
        <c:noMultiLvlLbl val="0"/>
      </c:catAx>
      <c:valAx>
        <c:axId val="144484992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4448345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75298768345519"/>
          <c:y val="7.2166322914411385E-2"/>
          <c:w val="0.47049934277800104"/>
          <c:h val="0.8844369489993201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российские технологические решение</c:v>
                </c:pt>
                <c:pt idx="1">
                  <c:v>собственные технологические разработки</c:v>
                </c:pt>
                <c:pt idx="2">
                  <c:v>решения, закупаемые в "дружественных" странах</c:v>
                </c:pt>
                <c:pt idx="3">
                  <c:v>решения, закупаемые в "недружественных" странах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54.1</c:v>
                </c:pt>
                <c:pt idx="1">
                  <c:v>24.8</c:v>
                </c:pt>
                <c:pt idx="2">
                  <c:v>15.6</c:v>
                </c:pt>
                <c:pt idx="3">
                  <c:v>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87E-43C5-A3D4-E9CDEE0E76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031259113444152"/>
          <c:y val="4.2486259405707438E-2"/>
          <c:w val="0.32579851997666959"/>
          <c:h val="0.9014114733487547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0088866853212"/>
          <c:y val="6.1676614982516864E-2"/>
          <c:w val="0.4930927492200548"/>
          <c:h val="0.8766467700349662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 российских поставщиков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Лист1!$B$2:$B$4</c:f>
              <c:numCache>
                <c:formatCode>0</c:formatCode>
                <c:ptCount val="3"/>
                <c:pt idx="0">
                  <c:v>36.486486486486484</c:v>
                </c:pt>
                <c:pt idx="1">
                  <c:v>37.037037037037038</c:v>
                </c:pt>
                <c:pt idx="2">
                  <c:v>56.756756756756758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FB8-421F-A6B5-9D67EFDA3F7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 новых поставщиков из "дружественных" стран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Лист1!$C$2:$C$4</c:f>
              <c:numCache>
                <c:formatCode>0</c:formatCode>
                <c:ptCount val="3"/>
                <c:pt idx="0">
                  <c:v>27.027027027027028</c:v>
                </c:pt>
                <c:pt idx="1">
                  <c:v>51.851851851851848</c:v>
                </c:pt>
                <c:pt idx="2">
                  <c:v>36.936936936936938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FB8-421F-A6B5-9D67EFDA3F7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 поставщиков из "недружественных" стран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Лист1!$D$2:$D$4</c:f>
              <c:numCache>
                <c:formatCode>0</c:formatCode>
                <c:ptCount val="3"/>
                <c:pt idx="0">
                  <c:v>29.72972972972973</c:v>
                </c:pt>
                <c:pt idx="1">
                  <c:v>10.185185185185185</c:v>
                </c:pt>
                <c:pt idx="2">
                  <c:v>5.4054054054054053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FB8-421F-A6B5-9D67EFDA3F7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организовали своё производство</c:v>
                </c:pt>
              </c:strCache>
            </c:strRef>
          </c:tx>
          <c:invertIfNegative val="0"/>
          <c:dLbls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B8-421F-A6B5-9D67EFDA3F7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Лист1!$E$2:$E$4</c:f>
              <c:numCache>
                <c:formatCode>0</c:formatCode>
                <c:ptCount val="3"/>
                <c:pt idx="0">
                  <c:v>6.756756756756757</c:v>
                </c:pt>
                <c:pt idx="1">
                  <c:v>0.92592592592592582</c:v>
                </c:pt>
                <c:pt idx="2">
                  <c:v>0.90090090090090091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FB8-421F-A6B5-9D67EFDA3F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52159744"/>
        <c:axId val="152161280"/>
      </c:barChart>
      <c:catAx>
        <c:axId val="152159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52161280"/>
        <c:crosses val="autoZero"/>
        <c:auto val="1"/>
        <c:lblAlgn val="ctr"/>
        <c:lblOffset val="100"/>
        <c:noMultiLvlLbl val="0"/>
      </c:catAx>
      <c:valAx>
        <c:axId val="15216128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52159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8819039312162"/>
          <c:y val="1.8817500445554507E-2"/>
          <c:w val="0.34261576750141004"/>
          <c:h val="0.95839818154209078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36596468715925"/>
          <c:y val="6.6666666666666666E-2"/>
          <c:w val="0.50749948530701305"/>
          <c:h val="0.866666666666666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 российских поставщиков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Лист1!$B$2:$B$4</c:f>
              <c:numCache>
                <c:formatCode>0</c:formatCode>
                <c:ptCount val="3"/>
                <c:pt idx="0">
                  <c:v>33.333333333333329</c:v>
                </c:pt>
                <c:pt idx="1">
                  <c:v>34.545454545454547</c:v>
                </c:pt>
                <c:pt idx="2">
                  <c:v>40.517241379310342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C8-478F-A868-596236CF3FA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 новых поставщиков из "дружественных" стран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Лист1!$C$2:$C$4</c:f>
              <c:numCache>
                <c:formatCode>0</c:formatCode>
                <c:ptCount val="3"/>
                <c:pt idx="0">
                  <c:v>40.277777777777779</c:v>
                </c:pt>
                <c:pt idx="1">
                  <c:v>52.72727272727272</c:v>
                </c:pt>
                <c:pt idx="2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BC8-478F-A868-596236CF3FA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 поставщиков из "недружественных" стран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Лист1!$D$2:$D$4</c:f>
              <c:numCache>
                <c:formatCode>0</c:formatCode>
                <c:ptCount val="3"/>
                <c:pt idx="0">
                  <c:v>23.611111111111111</c:v>
                </c:pt>
                <c:pt idx="1">
                  <c:v>11.818181818181818</c:v>
                </c:pt>
                <c:pt idx="2">
                  <c:v>7.7586206896551726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BC8-478F-A868-596236CF3FA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организовали своё производство</c:v>
                </c:pt>
              </c:strCache>
            </c:strRef>
          </c:tx>
          <c:invertIfNegative val="0"/>
          <c:dLbls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C8-478F-A868-596236CF3FA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Лист1!$E$2:$E$4</c:f>
              <c:numCache>
                <c:formatCode>0</c:formatCode>
                <c:ptCount val="3"/>
                <c:pt idx="0">
                  <c:v>2.7777777777777777</c:v>
                </c:pt>
                <c:pt idx="1">
                  <c:v>0.90909090909090906</c:v>
                </c:pt>
                <c:pt idx="2">
                  <c:v>1.7241379310344827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BC8-478F-A868-596236CF3F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45339136"/>
        <c:axId val="145340672"/>
      </c:barChart>
      <c:catAx>
        <c:axId val="145339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45340672"/>
        <c:crosses val="autoZero"/>
        <c:auto val="1"/>
        <c:lblAlgn val="ctr"/>
        <c:lblOffset val="100"/>
        <c:noMultiLvlLbl val="0"/>
      </c:catAx>
      <c:valAx>
        <c:axId val="14534067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45339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579639072223684"/>
          <c:y val="9.6311450155897697E-3"/>
          <c:w val="0.31760271801469026"/>
          <c:h val="0.99036885498441019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393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950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39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2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127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80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12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79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72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402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25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11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Технологический вызов: задачи и пути их решения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416824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Исполнительный вице-президент РСПП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Мария Глухова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33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028406324"/>
              </p:ext>
            </p:extLst>
          </p:nvPr>
        </p:nvGraphicFramePr>
        <p:xfrm>
          <a:off x="323528" y="783632"/>
          <a:ext cx="8496944" cy="287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198857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rPr>
              <a:t>Воспользовались ли компании возможностью занять конкурентные ниши на рынках, которые ранее занимали иностранные компании, ушедшие из России, в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rPr>
              <a:t>% (май 2025 г.)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91261958"/>
              </p:ext>
            </p:extLst>
          </p:nvPr>
        </p:nvGraphicFramePr>
        <p:xfrm>
          <a:off x="323528" y="4077072"/>
          <a:ext cx="8568952" cy="2582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3542847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latin typeface="Garamond" panose="02020404030301010803" pitchFamily="18" charset="0"/>
              </a:defRPr>
            </a:lvl1pPr>
          </a:lstStyle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Актуальна ли для компании возможность занять конкурентные ниши на рынках, которые ранее занимали иностранные компании, ушедшие из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России,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 % (данные за 2023 год)</a:t>
            </a:r>
          </a:p>
        </p:txBody>
      </p:sp>
    </p:spTree>
    <p:extLst>
      <p:ext uri="{BB962C8B-B14F-4D97-AF65-F5344CB8AC3E}">
        <p14:creationId xmlns:p14="http://schemas.microsoft.com/office/powerpoint/2010/main" val="3917081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358898825"/>
              </p:ext>
            </p:extLst>
          </p:nvPr>
        </p:nvGraphicFramePr>
        <p:xfrm>
          <a:off x="324343" y="796290"/>
          <a:ext cx="8136089" cy="2632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116632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latin typeface="Garamond" panose="02020404030301010803" pitchFamily="18" charset="0"/>
              </a:defRPr>
            </a:lvl1pPr>
          </a:lstStyle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Распределение технологических решений, процессов, используемых в компаниях – по источнику их происхождения (по среднему значению), в %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854951654"/>
              </p:ext>
            </p:extLst>
          </p:nvPr>
        </p:nvGraphicFramePr>
        <p:xfrm>
          <a:off x="41488" y="4306162"/>
          <a:ext cx="4350491" cy="2351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4013775"/>
            <a:ext cx="475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latin typeface="Garamond" panose="02020404030301010803" pitchFamily="18" charset="0"/>
              </a:defRPr>
            </a:lvl1pPr>
          </a:lstStyle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Замена поставщиков комплектующих,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узлов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5831" y="342900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latin typeface="Garamond" panose="02020404030301010803" pitchFamily="18" charset="0"/>
              </a:defRPr>
            </a:lvl1pPr>
          </a:lstStyle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У кого в данный момент компании покупают аналог продукции, поставляемой ранее иностранными контрагентами, ушедшими с российского рынка, в 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4008" y="4013775"/>
            <a:ext cx="4392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latin typeface="Garamond" panose="02020404030301010803" pitchFamily="18" charset="0"/>
              </a:defRPr>
            </a:lvl1pPr>
          </a:lstStyle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Замена поставщиков машин и оборудования 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519772380"/>
              </p:ext>
            </p:extLst>
          </p:nvPr>
        </p:nvGraphicFramePr>
        <p:xfrm>
          <a:off x="4391980" y="4221088"/>
          <a:ext cx="471652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379483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122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Технологический вызов: задачи и пути их решения 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Технологический вызов: задачи и пути их решения</dc:title>
  <dc:creator>Глухова Мария Николаевна</dc:creator>
  <cp:lastModifiedBy>Глухова Мария Николаевна</cp:lastModifiedBy>
  <cp:revision>9</cp:revision>
  <dcterms:created xsi:type="dcterms:W3CDTF">2025-06-24T07:27:33Z</dcterms:created>
  <dcterms:modified xsi:type="dcterms:W3CDTF">2025-07-04T12:27:27Z</dcterms:modified>
</cp:coreProperties>
</file>